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08" r:id="rId3"/>
    <p:sldId id="296" r:id="rId4"/>
    <p:sldId id="297" r:id="rId5"/>
    <p:sldId id="309" r:id="rId6"/>
    <p:sldId id="298" r:id="rId7"/>
    <p:sldId id="299" r:id="rId8"/>
    <p:sldId id="310" r:id="rId9"/>
    <p:sldId id="300" r:id="rId10"/>
    <p:sldId id="301" r:id="rId11"/>
    <p:sldId id="303" r:id="rId12"/>
    <p:sldId id="304" r:id="rId13"/>
    <p:sldId id="315" r:id="rId14"/>
    <p:sldId id="316" r:id="rId15"/>
    <p:sldId id="320" r:id="rId16"/>
    <p:sldId id="321" r:id="rId17"/>
    <p:sldId id="322" r:id="rId18"/>
    <p:sldId id="319" r:id="rId19"/>
    <p:sldId id="323" r:id="rId20"/>
    <p:sldId id="318" r:id="rId21"/>
    <p:sldId id="324" r:id="rId22"/>
    <p:sldId id="325" r:id="rId23"/>
    <p:sldId id="326" r:id="rId24"/>
    <p:sldId id="328" r:id="rId25"/>
    <p:sldId id="327" r:id="rId26"/>
    <p:sldId id="32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66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27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2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17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3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0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03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0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1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0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0AAC-EB2B-49B0-9847-D27AC8B85F62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1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61954" y="242469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31</a:t>
            </a:r>
            <a:r>
              <a:rPr lang="ko-KR" altLang="en-US" sz="4000" dirty="0" smtClean="0"/>
              <a:t>강 간단한 </a:t>
            </a:r>
            <a:r>
              <a:rPr lang="ko-KR" altLang="en-US" sz="4000" dirty="0" err="1" smtClean="0"/>
              <a:t>액티비티</a:t>
            </a:r>
            <a:r>
              <a:rPr lang="ko-KR" altLang="en-US" sz="4000" dirty="0" smtClean="0"/>
              <a:t> 처리</a:t>
            </a:r>
            <a:r>
              <a:rPr lang="en-US" altLang="ko-KR" sz="4000" dirty="0" smtClean="0"/>
              <a:t>(1)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229637" y="1567173"/>
            <a:ext cx="8395895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스크롤 </a:t>
            </a:r>
            <a:r>
              <a:rPr lang="ko-KR" altLang="en-US" sz="2400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뷰</a:t>
            </a:r>
            <a:r>
              <a:rPr lang="en-US" altLang="ko-KR" sz="2400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</a:t>
            </a:r>
            <a:r>
              <a:rPr lang="en-US" altLang="ko-KR" sz="2400" dirty="0" err="1" smtClean="0"/>
              <a:t>ScrollView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사용 실습</a:t>
            </a:r>
            <a:endParaRPr lang="en-US" altLang="ko-KR" sz="2400" dirty="0" smtClean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dirty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처리 실습</a:t>
            </a:r>
            <a:endParaRPr lang="ko-KR" altLang="en-US" sz="2400" dirty="0"/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9835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97876" y="333585"/>
            <a:ext cx="804496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="300dp"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="300dp"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android:layout_marginBottom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android:background</a:t>
            </a:r>
            <a:r>
              <a:rPr lang="en-US" altLang="ko-KR" sz="1600" dirty="0"/>
              <a:t>="@color/purple_200"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</a:t>
            </a:r>
            <a:r>
              <a:rPr lang="ko-KR" altLang="en-US" sz="1600" dirty="0"/>
              <a:t>대한민국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="20sp" /&gt;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="300dp"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="300dp"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android:layout_marginBottom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android:background</a:t>
            </a:r>
            <a:r>
              <a:rPr lang="en-US" altLang="ko-KR" sz="1600" dirty="0"/>
              <a:t>="@color/purple_200"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="Seoul, My Soul"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="20sp" /&gt;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="300dp"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="300dp"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android:layout_marginBottom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android:background</a:t>
            </a:r>
            <a:r>
              <a:rPr lang="en-US" altLang="ko-KR" sz="1600" dirty="0"/>
              <a:t>="@color/purple_200"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</a:t>
            </a:r>
            <a:r>
              <a:rPr lang="ko-KR" altLang="en-US" sz="1600" dirty="0"/>
              <a:t>안드로이드</a:t>
            </a:r>
            <a:r>
              <a:rPr lang="en-US" altLang="ko-KR" sz="1600" dirty="0"/>
              <a:t>! </a:t>
            </a:r>
            <a:r>
              <a:rPr lang="ko-KR" altLang="en-US" sz="1600" dirty="0"/>
              <a:t>끝내줘요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="20sp" /&gt;</a:t>
            </a:r>
          </a:p>
          <a:p>
            <a:r>
              <a:rPr lang="en-US" altLang="ko-KR" sz="1600" dirty="0"/>
              <a:t>        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    &lt;/</a:t>
            </a:r>
            <a:r>
              <a:rPr lang="en-US" altLang="ko-KR" sz="1600" dirty="0" err="1"/>
              <a:t>ScrollView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969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6469" b="36412"/>
          <a:stretch/>
        </p:blipFill>
        <p:spPr>
          <a:xfrm>
            <a:off x="397928" y="369332"/>
            <a:ext cx="11333997" cy="63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en-US" altLang="ko-KR" kern="0" dirty="0">
                <a:solidFill>
                  <a:prstClr val="black"/>
                </a:solidFill>
              </a:rPr>
              <a:t>[AndroidManifest.xml]</a:t>
            </a:r>
            <a:endParaRPr lang="ko-KR" altLang="en-US" kern="0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2811" b="19164"/>
          <a:stretch/>
        </p:blipFill>
        <p:spPr>
          <a:xfrm>
            <a:off x="250166" y="369331"/>
            <a:ext cx="10783019" cy="63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8582" t="956" r="8657" b="2567"/>
          <a:stretch/>
        </p:blipFill>
        <p:spPr>
          <a:xfrm>
            <a:off x="931652" y="337285"/>
            <a:ext cx="3183148" cy="6616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4563" y="0"/>
            <a:ext cx="636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TextView</a:t>
            </a:r>
            <a:r>
              <a:rPr lang="ko-KR" altLang="en-US" dirty="0" smtClean="0">
                <a:solidFill>
                  <a:prstClr val="black"/>
                </a:solidFill>
              </a:rPr>
              <a:t>클래스의 </a:t>
            </a:r>
            <a:r>
              <a:rPr lang="ko-KR" altLang="en-US" dirty="0" err="1" smtClean="0">
                <a:solidFill>
                  <a:prstClr val="black"/>
                </a:solidFill>
              </a:rPr>
              <a:t>메소드인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err="1" smtClean="0">
                <a:solidFill>
                  <a:prstClr val="black"/>
                </a:solidFill>
              </a:rPr>
              <a:t>setText</a:t>
            </a:r>
            <a:r>
              <a:rPr lang="ko-KR" altLang="en-US" dirty="0" smtClean="0">
                <a:solidFill>
                  <a:prstClr val="black"/>
                </a:solidFill>
              </a:rPr>
              <a:t>로 글자를 화면에 띄우기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69773" y="4736757"/>
            <a:ext cx="593124" cy="700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 flipV="1">
            <a:off x="1762897" y="1639330"/>
            <a:ext cx="5758249" cy="3447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8358" t="1281" r="8208" b="3121"/>
          <a:stretch/>
        </p:blipFill>
        <p:spPr>
          <a:xfrm>
            <a:off x="7548112" y="457200"/>
            <a:ext cx="3209027" cy="65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197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5878" b="43350"/>
          <a:stretch/>
        </p:blipFill>
        <p:spPr>
          <a:xfrm>
            <a:off x="664234" y="369332"/>
            <a:ext cx="9273395" cy="4608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54702" y="52705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"&gt;SetText-1&lt;/string&gt;</a:t>
            </a:r>
          </a:p>
          <a:p>
            <a:r>
              <a:rPr lang="en-US" altLang="ko-KR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765806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9859" b="9591"/>
          <a:stretch/>
        </p:blipFill>
        <p:spPr>
          <a:xfrm>
            <a:off x="776377" y="369332"/>
            <a:ext cx="9946257" cy="63115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67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1" r="525" b="9557"/>
          <a:stretch/>
        </p:blipFill>
        <p:spPr>
          <a:xfrm>
            <a:off x="189780" y="388188"/>
            <a:ext cx="11824088" cy="604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6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8265" y="247674"/>
            <a:ext cx="926189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android.support.constraint.ConstraintLayout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xmlns:app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/res-auto"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tools:context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 smtClean="0"/>
              <a:t>"&gt;</a:t>
            </a:r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="Hello World!"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="25sp"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="#ff0000"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="#0000bb"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="@+id/text"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app:layout_constraintBottom_toBottomOf</a:t>
            </a:r>
            <a:r>
              <a:rPr lang="en-US" altLang="ko-KR" dirty="0"/>
              <a:t>="parent"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app:layout_constraintLeft_toLeftOf</a:t>
            </a:r>
            <a:r>
              <a:rPr lang="en-US" altLang="ko-KR" dirty="0"/>
              <a:t>="parent"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app:layout_constraintRight_toRightOf</a:t>
            </a:r>
            <a:r>
              <a:rPr lang="en-US" altLang="ko-KR" dirty="0"/>
              <a:t>="parent"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app:layout_constraintTop_toTopOf</a:t>
            </a:r>
            <a:r>
              <a:rPr lang="en-US" altLang="ko-KR" dirty="0"/>
              <a:t>="parent"/&gt;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android.support.constraint.ConstraintLayout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28106" y="2417498"/>
            <a:ext cx="6006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이 </a:t>
            </a:r>
            <a:r>
              <a:rPr lang="en-US" altLang="ko-KR" dirty="0" err="1" smtClean="0">
                <a:solidFill>
                  <a:srgbClr val="FF0000"/>
                </a:solidFill>
              </a:rPr>
              <a:t>textview</a:t>
            </a:r>
            <a:r>
              <a:rPr lang="ko-KR" altLang="en-US" dirty="0" smtClean="0">
                <a:solidFill>
                  <a:srgbClr val="FF0000"/>
                </a:solidFill>
              </a:rPr>
              <a:t>는 </a:t>
            </a:r>
            <a:r>
              <a:rPr lang="en-US" altLang="ko-KR" dirty="0">
                <a:solidFill>
                  <a:srgbClr val="FF0000"/>
                </a:solidFill>
              </a:rPr>
              <a:t>i</a:t>
            </a:r>
            <a:r>
              <a:rPr lang="en-US" altLang="ko-KR" dirty="0" smtClean="0">
                <a:solidFill>
                  <a:srgbClr val="FF0000"/>
                </a:solidFill>
              </a:rPr>
              <a:t>d</a:t>
            </a:r>
            <a:r>
              <a:rPr lang="ko-KR" altLang="en-US" dirty="0" smtClean="0">
                <a:solidFill>
                  <a:srgbClr val="FF0000"/>
                </a:solidFill>
              </a:rPr>
              <a:t>가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text</a:t>
            </a:r>
            <a:r>
              <a:rPr lang="ko-KR" altLang="en-US" dirty="0" smtClean="0">
                <a:solidFill>
                  <a:srgbClr val="FF0000"/>
                </a:solidFill>
              </a:rPr>
              <a:t>인 </a:t>
            </a:r>
            <a:r>
              <a:rPr lang="ko-KR" altLang="en-US" dirty="0" err="1" smtClean="0">
                <a:solidFill>
                  <a:srgbClr val="FF0000"/>
                </a:solidFill>
              </a:rPr>
              <a:t>식별자를</a:t>
            </a:r>
            <a:r>
              <a:rPr lang="ko-KR" altLang="en-US" dirty="0" smtClean="0">
                <a:solidFill>
                  <a:srgbClr val="FF0000"/>
                </a:solidFill>
              </a:rPr>
              <a:t> 부여하고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이 </a:t>
            </a:r>
            <a:r>
              <a:rPr lang="en-US" altLang="ko-KR" dirty="0" smtClean="0">
                <a:solidFill>
                  <a:srgbClr val="FF0000"/>
                </a:solidFill>
              </a:rPr>
              <a:t>id</a:t>
            </a:r>
            <a:r>
              <a:rPr lang="ko-KR" altLang="en-US" dirty="0" smtClean="0">
                <a:solidFill>
                  <a:srgbClr val="FF0000"/>
                </a:solidFill>
              </a:rPr>
              <a:t>를 이용하여 </a:t>
            </a:r>
            <a:r>
              <a:rPr lang="ko-KR" altLang="en-US" dirty="0" err="1" smtClean="0">
                <a:solidFill>
                  <a:srgbClr val="FF0000"/>
                </a:solidFill>
              </a:rPr>
              <a:t>액티비티의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onCreate</a:t>
            </a:r>
            <a:r>
              <a:rPr lang="en-US" altLang="ko-KR" dirty="0" smtClean="0">
                <a:solidFill>
                  <a:srgbClr val="FF0000"/>
                </a:solidFill>
              </a:rPr>
              <a:t>()</a:t>
            </a:r>
            <a:r>
              <a:rPr lang="ko-KR" altLang="en-US" dirty="0" err="1" smtClean="0">
                <a:solidFill>
                  <a:srgbClr val="FF0000"/>
                </a:solidFill>
              </a:rPr>
              <a:t>메소드에서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findViewById</a:t>
            </a:r>
            <a:r>
              <a:rPr lang="en-US" altLang="ko-KR" dirty="0" smtClean="0">
                <a:solidFill>
                  <a:srgbClr val="FF0000"/>
                </a:solidFill>
              </a:rPr>
              <a:t>()</a:t>
            </a:r>
            <a:r>
              <a:rPr lang="ko-KR" altLang="en-US" dirty="0" smtClean="0">
                <a:solidFill>
                  <a:srgbClr val="FF0000"/>
                </a:solidFill>
              </a:rPr>
              <a:t>를 호출해서 </a:t>
            </a:r>
            <a:r>
              <a:rPr lang="ko-KR" altLang="en-US" dirty="0" err="1" smtClean="0">
                <a:solidFill>
                  <a:srgbClr val="FF0000"/>
                </a:solidFill>
              </a:rPr>
              <a:t>첫번째</a:t>
            </a:r>
            <a:r>
              <a:rPr lang="ko-KR" altLang="en-US" dirty="0" smtClean="0">
                <a:solidFill>
                  <a:srgbClr val="FF0000"/>
                </a:solidFill>
              </a:rPr>
              <a:t> 텍스트 </a:t>
            </a:r>
            <a:r>
              <a:rPr lang="ko-KR" altLang="en-US" dirty="0" err="1" smtClean="0">
                <a:solidFill>
                  <a:srgbClr val="FF0000"/>
                </a:solidFill>
              </a:rPr>
              <a:t>뷰를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찾게된다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>
            <a:endCxn id="3" idx="1"/>
          </p:cNvCxnSpPr>
          <p:nvPr/>
        </p:nvCxnSpPr>
        <p:spPr>
          <a:xfrm flipV="1">
            <a:off x="4208016" y="2879163"/>
            <a:ext cx="1820090" cy="1963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1269507" y="4669654"/>
            <a:ext cx="2938509" cy="3462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8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221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4424" b="37750"/>
          <a:stretch/>
        </p:blipFill>
        <p:spPr>
          <a:xfrm>
            <a:off x="84221" y="584992"/>
            <a:ext cx="11937941" cy="55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7365" y="302770"/>
            <a:ext cx="866092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com.example.settext_1;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android.widget.TextView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 smtClean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en-US" altLang="ko-KR" dirty="0" err="1"/>
              <a:t>textView</a:t>
            </a:r>
            <a:r>
              <a:rPr lang="en-US" altLang="ko-KR" dirty="0"/>
              <a:t> = (</a:t>
            </a:r>
            <a:r>
              <a:rPr lang="en-US" altLang="ko-KR" dirty="0" err="1"/>
              <a:t>TextView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R.id.text</a:t>
            </a:r>
            <a:r>
              <a:rPr lang="en-US" altLang="ko-KR" dirty="0" smtClean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textView.setText</a:t>
            </a:r>
            <a:r>
              <a:rPr lang="en-US" altLang="ko-KR" dirty="0"/>
              <a:t>("</a:t>
            </a:r>
            <a:r>
              <a:rPr lang="ko-KR" altLang="en-US" dirty="0"/>
              <a:t>안녕</a:t>
            </a:r>
            <a:r>
              <a:rPr lang="en-US" altLang="ko-KR" dirty="0"/>
              <a:t>, </a:t>
            </a:r>
            <a:r>
              <a:rPr lang="ko-KR" altLang="en-US" dirty="0" err="1"/>
              <a:t>안드로이드세계</a:t>
            </a:r>
            <a:r>
              <a:rPr lang="en-US" altLang="ko-KR" dirty="0"/>
              <a:t>(Hello New World)!!");</a:t>
            </a:r>
          </a:p>
          <a:p>
            <a:endParaRPr lang="en-US" altLang="ko-KR" dirty="0"/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65027" y="3900109"/>
            <a:ext cx="6080366" cy="3623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79707" y="5569328"/>
            <a:ext cx="7482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rgbClr val="FF0000"/>
                </a:solidFill>
              </a:rPr>
              <a:t>R.id.text</a:t>
            </a:r>
            <a:r>
              <a:rPr lang="ko-KR" altLang="en-US" sz="1600" dirty="0" smtClean="0">
                <a:solidFill>
                  <a:srgbClr val="FF0000"/>
                </a:solidFill>
              </a:rPr>
              <a:t>를 이용하여 텍스트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뷰를</a:t>
            </a:r>
            <a:r>
              <a:rPr lang="ko-KR" altLang="en-US" sz="1600" dirty="0" smtClean="0">
                <a:solidFill>
                  <a:srgbClr val="FF0000"/>
                </a:solidFill>
              </a:rPr>
              <a:t> 찾아서 참조변수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textView</a:t>
            </a:r>
            <a:r>
              <a:rPr lang="ko-KR" altLang="en-US" sz="1600" dirty="0" smtClean="0">
                <a:solidFill>
                  <a:srgbClr val="FF0000"/>
                </a:solidFill>
              </a:rPr>
              <a:t>에 저장한다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이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textView</a:t>
            </a:r>
            <a:r>
              <a:rPr lang="ko-KR" altLang="en-US" sz="1600" dirty="0" smtClean="0">
                <a:solidFill>
                  <a:srgbClr val="FF0000"/>
                </a:solidFill>
              </a:rPr>
              <a:t>가 가리키는 개체의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setText</a:t>
            </a:r>
            <a:r>
              <a:rPr lang="en-US" altLang="ko-KR" sz="1600" dirty="0" smtClean="0">
                <a:solidFill>
                  <a:srgbClr val="FF0000"/>
                </a:solidFill>
              </a:rPr>
              <a:t>()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메소드를</a:t>
            </a:r>
            <a:r>
              <a:rPr lang="ko-KR" altLang="en-US" sz="1600" dirty="0" smtClean="0">
                <a:solidFill>
                  <a:srgbClr val="FF0000"/>
                </a:solidFill>
              </a:rPr>
              <a:t> 호출하여 텍스트를 변경한다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0924" y="2518761"/>
            <a:ext cx="333552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를 찾는다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3" idx="3"/>
          </p:cNvCxnSpPr>
          <p:nvPr/>
        </p:nvCxnSpPr>
        <p:spPr>
          <a:xfrm flipV="1">
            <a:off x="7345393" y="2888093"/>
            <a:ext cx="1563016" cy="1193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4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38708" t="9822" r="38917" b="5100"/>
          <a:stretch/>
        </p:blipFill>
        <p:spPr>
          <a:xfrm>
            <a:off x="96092" y="461665"/>
            <a:ext cx="3008129" cy="64340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386" y="0"/>
            <a:ext cx="338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err="1" smtClean="0"/>
              <a:t>ScrollView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실습예제</a:t>
            </a:r>
            <a:endParaRPr lang="ko-KR" altLang="en-US" sz="2400" dirty="0"/>
          </a:p>
        </p:txBody>
      </p:sp>
      <p:sp>
        <p:nvSpPr>
          <p:cNvPr id="5" name="타원 4"/>
          <p:cNvSpPr/>
          <p:nvPr/>
        </p:nvSpPr>
        <p:spPr>
          <a:xfrm>
            <a:off x="1215130" y="4061549"/>
            <a:ext cx="736762" cy="8005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1951892" y="923330"/>
            <a:ext cx="1492882" cy="3538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19929" y="1570007"/>
            <a:ext cx="1651414" cy="1200329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스크롤뷰</a:t>
            </a:r>
            <a:r>
              <a:rPr lang="ko-KR" altLang="en-US" dirty="0" smtClean="0">
                <a:solidFill>
                  <a:srgbClr val="FF0000"/>
                </a:solidFill>
              </a:rPr>
              <a:t> 바를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위로 올리면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아래 화면이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스크롤 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38396" t="9690" r="38584" b="4755"/>
          <a:stretch/>
        </p:blipFill>
        <p:spPr>
          <a:xfrm>
            <a:off x="8849553" y="93702"/>
            <a:ext cx="3231078" cy="64829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38462" t="9694" r="38336" b="5051"/>
          <a:stretch/>
        </p:blipFill>
        <p:spPr>
          <a:xfrm>
            <a:off x="3541206" y="93702"/>
            <a:ext cx="3518735" cy="66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7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433" y="89242"/>
            <a:ext cx="2478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6990" b="19282"/>
          <a:stretch/>
        </p:blipFill>
        <p:spPr>
          <a:xfrm>
            <a:off x="310551" y="458574"/>
            <a:ext cx="11352362" cy="620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70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38867" t="12063" r="38405" b="5137"/>
          <a:stretch/>
        </p:blipFill>
        <p:spPr>
          <a:xfrm>
            <a:off x="1016756" y="505282"/>
            <a:ext cx="3203552" cy="59881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-64244"/>
            <a:ext cx="485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 smtClean="0"/>
              <a:t>숫자 계산하여 화면에 출력하기</a:t>
            </a:r>
            <a:endParaRPr lang="ko-KR" altLang="en-US" sz="2400" dirty="0"/>
          </a:p>
        </p:txBody>
      </p:sp>
      <p:sp>
        <p:nvSpPr>
          <p:cNvPr id="6" name="타원 5"/>
          <p:cNvSpPr/>
          <p:nvPr/>
        </p:nvSpPr>
        <p:spPr>
          <a:xfrm>
            <a:off x="2891177" y="3827143"/>
            <a:ext cx="698740" cy="7591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589917" y="1112808"/>
            <a:ext cx="4216989" cy="301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8218" t="9880" r="38440" b="5052"/>
          <a:stretch/>
        </p:blipFill>
        <p:spPr>
          <a:xfrm>
            <a:off x="8088922" y="307730"/>
            <a:ext cx="3217986" cy="63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9759" b="44270"/>
          <a:stretch/>
        </p:blipFill>
        <p:spPr>
          <a:xfrm>
            <a:off x="77638" y="369332"/>
            <a:ext cx="10800271" cy="48201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39374" y="52533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"&gt;setText-2&lt;/string&gt;</a:t>
            </a:r>
          </a:p>
          <a:p>
            <a:r>
              <a:rPr lang="en-US" altLang="ko-KR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14401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1690" b="42736"/>
          <a:stretch/>
        </p:blipFill>
        <p:spPr>
          <a:xfrm>
            <a:off x="172529" y="369333"/>
            <a:ext cx="11592953" cy="42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6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1012" y="459954"/>
            <a:ext cx="1013316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&lt;?xml version="1.0" encoding="utf-8"?&gt;</a:t>
            </a:r>
          </a:p>
          <a:p>
            <a:r>
              <a:rPr lang="en-US" altLang="ko-KR" sz="2000" dirty="0"/>
              <a:t>&lt;</a:t>
            </a:r>
            <a:r>
              <a:rPr lang="en-US" altLang="ko-KR" sz="2000" dirty="0" err="1"/>
              <a:t>LinearLayout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xmlns:android</a:t>
            </a:r>
            <a:r>
              <a:rPr lang="en-US" altLang="ko-KR" sz="2000" dirty="0"/>
              <a:t>="http://schemas.android.com/</a:t>
            </a:r>
            <a:r>
              <a:rPr lang="en-US" altLang="ko-KR" sz="2000" dirty="0" err="1"/>
              <a:t>apk</a:t>
            </a:r>
            <a:r>
              <a:rPr lang="en-US" altLang="ko-KR" sz="2000" dirty="0"/>
              <a:t>/res/android"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android:layout_width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match_parent</a:t>
            </a:r>
            <a:r>
              <a:rPr lang="en-US" altLang="ko-KR" sz="2000" dirty="0"/>
              <a:t>"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android:layout_height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match_parent</a:t>
            </a:r>
            <a:r>
              <a:rPr lang="en-US" altLang="ko-KR" sz="2000" dirty="0"/>
              <a:t>"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android:orientation</a:t>
            </a:r>
            <a:r>
              <a:rPr lang="en-US" altLang="ko-KR" sz="2000" dirty="0"/>
              <a:t>="vertical"&gt;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  &lt;</a:t>
            </a:r>
            <a:r>
              <a:rPr lang="en-US" altLang="ko-KR" sz="2000" dirty="0" err="1"/>
              <a:t>TextView</a:t>
            </a:r>
            <a:endParaRPr lang="en-US" altLang="ko-KR" sz="2000" dirty="0"/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android:layout_width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wrap_content</a:t>
            </a:r>
            <a:r>
              <a:rPr lang="en-US" altLang="ko-KR" sz="2000" dirty="0"/>
              <a:t>"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android:layout_height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wrap_content</a:t>
            </a:r>
            <a:r>
              <a:rPr lang="en-US" altLang="ko-KR" sz="2000" dirty="0"/>
              <a:t>"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android:id</a:t>
            </a:r>
            <a:r>
              <a:rPr lang="en-US" altLang="ko-KR" sz="2000" dirty="0"/>
              <a:t>="@+id/text"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android:textSize</a:t>
            </a:r>
            <a:r>
              <a:rPr lang="en-US" altLang="ko-KR" sz="2000" dirty="0"/>
              <a:t>="25sp"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android:textColor</a:t>
            </a:r>
            <a:r>
              <a:rPr lang="en-US" altLang="ko-KR" sz="2000" dirty="0"/>
              <a:t>="#ff0000"/&gt;</a:t>
            </a:r>
          </a:p>
          <a:p>
            <a:r>
              <a:rPr lang="en-US" altLang="ko-KR" sz="2000" dirty="0"/>
              <a:t>&lt;/</a:t>
            </a:r>
            <a:r>
              <a:rPr lang="en-US" altLang="ko-KR" sz="2000" dirty="0" err="1"/>
              <a:t>LinearLayout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5543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221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1975" b="34357"/>
          <a:stretch/>
        </p:blipFill>
        <p:spPr>
          <a:xfrm>
            <a:off x="215660" y="369332"/>
            <a:ext cx="11809563" cy="64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76067" y="423540"/>
            <a:ext cx="1007277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package com.example.settext_2;</a:t>
            </a:r>
          </a:p>
          <a:p>
            <a:endParaRPr lang="en-US" altLang="ko-KR" sz="2000" dirty="0"/>
          </a:p>
          <a:p>
            <a:r>
              <a:rPr lang="en-US" altLang="ko-KR" sz="2000" dirty="0"/>
              <a:t>import android.support.v7.app.AppCompatActivity;</a:t>
            </a:r>
          </a:p>
          <a:p>
            <a:r>
              <a:rPr lang="en-US" altLang="ko-KR" sz="2000" dirty="0"/>
              <a:t>import </a:t>
            </a:r>
            <a:r>
              <a:rPr lang="en-US" altLang="ko-KR" sz="2000" dirty="0" err="1"/>
              <a:t>android.os.Bundle</a:t>
            </a:r>
            <a:r>
              <a:rPr lang="en-US" altLang="ko-KR" sz="2000" dirty="0"/>
              <a:t>;</a:t>
            </a:r>
          </a:p>
          <a:p>
            <a:r>
              <a:rPr lang="en-US" altLang="ko-KR" sz="2000" dirty="0"/>
              <a:t>import </a:t>
            </a:r>
            <a:r>
              <a:rPr lang="en-US" altLang="ko-KR" sz="2000" dirty="0" err="1"/>
              <a:t>android.widget.TextView</a:t>
            </a:r>
            <a:r>
              <a:rPr lang="en-US" altLang="ko-KR" sz="2000" dirty="0"/>
              <a:t>;</a:t>
            </a:r>
          </a:p>
          <a:p>
            <a:endParaRPr lang="en-US" altLang="ko-KR" sz="2000" dirty="0"/>
          </a:p>
          <a:p>
            <a:r>
              <a:rPr lang="en-US" altLang="ko-KR" sz="2000" dirty="0"/>
              <a:t>public class </a:t>
            </a:r>
            <a:r>
              <a:rPr lang="en-US" altLang="ko-KR" sz="2000" dirty="0" err="1"/>
              <a:t>MainActivity</a:t>
            </a:r>
            <a:r>
              <a:rPr lang="en-US" altLang="ko-KR" sz="2000" dirty="0"/>
              <a:t> extends </a:t>
            </a:r>
            <a:r>
              <a:rPr lang="en-US" altLang="ko-KR" sz="2000" dirty="0" err="1"/>
              <a:t>AppCompatActivity</a:t>
            </a:r>
            <a:r>
              <a:rPr lang="en-US" altLang="ko-KR" sz="2000" dirty="0"/>
              <a:t> {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  @Override</a:t>
            </a:r>
          </a:p>
          <a:p>
            <a:r>
              <a:rPr lang="en-US" altLang="ko-KR" sz="2000" dirty="0"/>
              <a:t>    protected void </a:t>
            </a:r>
            <a:r>
              <a:rPr lang="en-US" altLang="ko-KR" sz="2000" dirty="0" err="1"/>
              <a:t>onCreate</a:t>
            </a:r>
            <a:r>
              <a:rPr lang="en-US" altLang="ko-KR" sz="2000" dirty="0"/>
              <a:t>(Bundle </a:t>
            </a:r>
            <a:r>
              <a:rPr lang="en-US" altLang="ko-KR" sz="2000" dirty="0" err="1"/>
              <a:t>savedInstanceState</a:t>
            </a:r>
            <a:r>
              <a:rPr lang="en-US" altLang="ko-KR" sz="2000" dirty="0"/>
              <a:t>) {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super.onCreate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savedInstanceState</a:t>
            </a:r>
            <a:r>
              <a:rPr lang="en-US" altLang="ko-KR" sz="2000" dirty="0"/>
              <a:t>);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setContentView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R.layout.activity_main</a:t>
            </a:r>
            <a:r>
              <a:rPr lang="en-US" altLang="ko-KR" sz="2000" dirty="0"/>
              <a:t>);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TextView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textView</a:t>
            </a:r>
            <a:r>
              <a:rPr lang="en-US" altLang="ko-KR" sz="2000" dirty="0"/>
              <a:t> = (</a:t>
            </a:r>
            <a:r>
              <a:rPr lang="en-US" altLang="ko-KR" sz="2000" dirty="0" err="1"/>
              <a:t>TextView</a:t>
            </a:r>
            <a:r>
              <a:rPr lang="en-US" altLang="ko-KR" sz="2000" dirty="0"/>
              <a:t>)</a:t>
            </a:r>
            <a:r>
              <a:rPr lang="en-US" altLang="ko-KR" sz="2000" dirty="0" err="1"/>
              <a:t>findViewById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R.id.text</a:t>
            </a:r>
            <a:r>
              <a:rPr lang="en-US" altLang="ko-KR" sz="2000" dirty="0"/>
              <a:t>);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 a = 1+1;</a:t>
            </a:r>
          </a:p>
          <a:p>
            <a:r>
              <a:rPr lang="en-US" altLang="ko-KR" sz="2000" dirty="0"/>
              <a:t>        String s = </a:t>
            </a:r>
            <a:r>
              <a:rPr lang="en-US" altLang="ko-KR" sz="2000" dirty="0" err="1"/>
              <a:t>String.valueOf</a:t>
            </a:r>
            <a:r>
              <a:rPr lang="en-US" altLang="ko-KR" sz="2000" dirty="0"/>
              <a:t>(a);</a:t>
            </a:r>
          </a:p>
          <a:p>
            <a:r>
              <a:rPr lang="en-US" altLang="ko-KR" sz="2000" dirty="0"/>
              <a:t>        </a:t>
            </a:r>
            <a:r>
              <a:rPr lang="en-US" altLang="ko-KR" sz="2000" dirty="0" err="1"/>
              <a:t>textView.setText</a:t>
            </a:r>
            <a:r>
              <a:rPr lang="en-US" altLang="ko-KR" sz="2000" dirty="0"/>
              <a:t>(s);</a:t>
            </a:r>
          </a:p>
          <a:p>
            <a:r>
              <a:rPr lang="en-US" altLang="ko-KR" sz="2000" dirty="0"/>
              <a:t>    }</a:t>
            </a:r>
          </a:p>
          <a:p>
            <a:r>
              <a:rPr lang="en-US" altLang="ko-K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716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>
                <a:solidFill>
                  <a:prstClr val="black"/>
                </a:solidFill>
              </a:rPr>
              <a:t>Drawable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폴더의 이미지 확인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2259" b="22286"/>
          <a:stretch/>
        </p:blipFill>
        <p:spPr>
          <a:xfrm>
            <a:off x="491705" y="369332"/>
            <a:ext cx="11283352" cy="634464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4234" y="3640347"/>
            <a:ext cx="3105510" cy="3364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37169"/>
          <a:stretch/>
        </p:blipFill>
        <p:spPr>
          <a:xfrm>
            <a:off x="0" y="644825"/>
            <a:ext cx="11770770" cy="416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8355" y="579293"/>
            <a:ext cx="10972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"&gt;ScrollView_1&lt;/string&gt;</a:t>
            </a:r>
          </a:p>
          <a:p>
            <a:endParaRPr lang="en-US" altLang="ko-KR" dirty="0"/>
          </a:p>
          <a:p>
            <a:r>
              <a:rPr lang="en-US" altLang="ko-KR" dirty="0"/>
              <a:t>    &lt;string name="title01"&gt;Starry Night&lt;/string&gt;</a:t>
            </a:r>
          </a:p>
          <a:p>
            <a:r>
              <a:rPr lang="en-US" altLang="ko-KR" dirty="0"/>
              <a:t>    &lt;string name="artist01"&gt;</a:t>
            </a:r>
            <a:r>
              <a:rPr lang="ko-KR" altLang="en-US" dirty="0"/>
              <a:t>고흐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name="desc01"&gt;</a:t>
            </a:r>
          </a:p>
          <a:p>
            <a:r>
              <a:rPr lang="ko-KR" altLang="en-US" dirty="0" err="1"/>
              <a:t>빈센트</a:t>
            </a:r>
            <a:r>
              <a:rPr lang="ko-KR" altLang="en-US" dirty="0"/>
              <a:t> 반 고흐의 대표작 중 하나로</a:t>
            </a:r>
            <a:r>
              <a:rPr lang="en-US" altLang="ko-KR" dirty="0"/>
              <a:t>, </a:t>
            </a:r>
            <a:r>
              <a:rPr lang="ko-KR" altLang="en-US" dirty="0"/>
              <a:t>그가 </a:t>
            </a:r>
            <a:r>
              <a:rPr lang="ko-KR" altLang="en-US" dirty="0" err="1"/>
              <a:t>고갱과</a:t>
            </a:r>
            <a:r>
              <a:rPr lang="ko-KR" altLang="en-US" dirty="0"/>
              <a:t> 다툰 뒤 자신의 귀를 자른 사건 이후 </a:t>
            </a:r>
            <a:r>
              <a:rPr lang="ko-KR" altLang="en-US" dirty="0" err="1"/>
              <a:t>생레미의</a:t>
            </a:r>
            <a:r>
              <a:rPr lang="ko-KR" altLang="en-US" dirty="0"/>
              <a:t> 요양원에 있을 때 그린 것이다</a:t>
            </a:r>
            <a:r>
              <a:rPr lang="en-US" altLang="ko-KR" dirty="0"/>
              <a:t>.\n</a:t>
            </a:r>
          </a:p>
          <a:p>
            <a:r>
              <a:rPr lang="ko-KR" altLang="en-US" dirty="0"/>
              <a:t>고흐에게 밤하늘은 무한함을 표현하는 대상이었다</a:t>
            </a:r>
            <a:r>
              <a:rPr lang="en-US" altLang="ko-KR" dirty="0"/>
              <a:t>. </a:t>
            </a:r>
            <a:r>
              <a:rPr lang="ko-KR" altLang="en-US" dirty="0"/>
              <a:t>비연속적이고 동적인 터치로 그려진 하늘은 굽이치는 두꺼운 </a:t>
            </a:r>
            <a:r>
              <a:rPr lang="ko-KR" altLang="en-US" dirty="0" err="1"/>
              <a:t>붓놀림으로</a:t>
            </a:r>
            <a:r>
              <a:rPr lang="ko-KR" altLang="en-US" dirty="0"/>
              <a:t> 사이프러스와 </a:t>
            </a:r>
            <a:r>
              <a:rPr lang="ko-KR" altLang="en-US" dirty="0" err="1"/>
              <a:t>연결괴고</a:t>
            </a:r>
            <a:r>
              <a:rPr lang="en-US" altLang="ko-KR" dirty="0"/>
              <a:t>, </a:t>
            </a:r>
            <a:r>
              <a:rPr lang="ko-KR" altLang="en-US" dirty="0"/>
              <a:t>그 아래의 마을은 대조적으로 고요하고 평온한 상태를 보여준다</a:t>
            </a:r>
            <a:r>
              <a:rPr lang="en-US" altLang="ko-KR" dirty="0"/>
              <a:t>.\n</a:t>
            </a:r>
          </a:p>
          <a:p>
            <a:r>
              <a:rPr lang="ko-KR" altLang="en-US" dirty="0"/>
              <a:t>그는 병실 밖으로 내다보이는 밤 풍경을 상상과 결합시켜 그렸는데</a:t>
            </a:r>
            <a:r>
              <a:rPr lang="en-US" altLang="ko-KR" dirty="0"/>
              <a:t>, </a:t>
            </a:r>
            <a:r>
              <a:rPr lang="ko-KR" altLang="en-US" dirty="0"/>
              <a:t>이는 자연에 대한 반 고흐의 내적이고 주관적인 표현을 구현하고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&lt;/string&gt;</a:t>
            </a:r>
          </a:p>
          <a:p>
            <a:r>
              <a:rPr lang="en-US" altLang="ko-KR" dirty="0"/>
              <a:t>&lt;/resources&gt;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37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1" y="369332"/>
            <a:ext cx="11765678" cy="66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08" y="335821"/>
            <a:ext cx="11594985" cy="652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0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7346" y="290146"/>
            <a:ext cx="999685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ScrollView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xmlns:app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/res-auto"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xmlns:tools</a:t>
            </a:r>
            <a:r>
              <a:rPr lang="en-US" altLang="ko-KR" sz="1600" dirty="0"/>
              <a:t>="http://schemas.android.com/tools"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tools:context</a:t>
            </a:r>
            <a:r>
              <a:rPr lang="en-US" altLang="ko-KR" sz="1600" dirty="0"/>
              <a:t>=".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android:fillViewport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android:scrollbars</a:t>
            </a:r>
            <a:r>
              <a:rPr lang="en-US" altLang="ko-KR" sz="1600" dirty="0"/>
              <a:t>="vertical</a:t>
            </a:r>
            <a:r>
              <a:rPr lang="en-US" altLang="ko-KR" sz="1600" dirty="0" smtClean="0"/>
              <a:t>"&gt;</a:t>
            </a:r>
            <a:endParaRPr lang="en-US" altLang="ko-KR" sz="1600" dirty="0"/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android:background</a:t>
            </a:r>
            <a:r>
              <a:rPr lang="en-US" altLang="ko-KR" sz="1600" dirty="0"/>
              <a:t>="@color/teal_200"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android:paddingLeft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android:paddingTop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android:paddingBottom</a:t>
            </a:r>
            <a:r>
              <a:rPr lang="en-US" altLang="ko-KR" sz="1600" dirty="0"/>
              <a:t>="10dp</a:t>
            </a:r>
            <a:r>
              <a:rPr lang="en-US" altLang="ko-KR" sz="1600" dirty="0" smtClean="0"/>
              <a:t>"&gt;</a:t>
            </a:r>
            <a:endParaRPr lang="en-US" altLang="ko-KR" sz="1600" dirty="0"/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android:gravity</a:t>
            </a:r>
            <a:r>
              <a:rPr lang="en-US" altLang="ko-KR" sz="1600" dirty="0"/>
              <a:t>="center"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="@string/title01"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android:textColor</a:t>
            </a:r>
            <a:r>
              <a:rPr lang="en-US" altLang="ko-KR" sz="1600" dirty="0"/>
              <a:t>="#61380B"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="18sp"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android:textStyle</a:t>
            </a:r>
            <a:r>
              <a:rPr lang="en-US" altLang="ko-KR" sz="1600" dirty="0"/>
              <a:t>="bold" /&gt;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42431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8746" y="151125"/>
            <a:ext cx="795703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android:layout_marginTop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android:layout_marginBottom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android:gravity</a:t>
            </a:r>
            <a:r>
              <a:rPr lang="en-US" altLang="ko-KR" sz="1600" dirty="0"/>
              <a:t>="right"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="@string/artist01"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android:textColor</a:t>
            </a:r>
            <a:r>
              <a:rPr lang="en-US" altLang="ko-KR" sz="1600" dirty="0"/>
              <a:t>="#22741C"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="15sp" /&gt;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ImageView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android:layout_gravity</a:t>
            </a:r>
            <a:r>
              <a:rPr lang="en-US" altLang="ko-KR" sz="1600" dirty="0"/>
              <a:t>="center"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android:layout_marginBottom</a:t>
            </a:r>
            <a:r>
              <a:rPr lang="en-US" altLang="ko-KR" sz="1600" dirty="0"/>
              <a:t>="20dp"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android:adjustViewBounds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android:maxWidth</a:t>
            </a:r>
            <a:r>
              <a:rPr lang="en-US" altLang="ko-KR" sz="1600" dirty="0"/>
              <a:t>="200dp"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android:maxHeight</a:t>
            </a:r>
            <a:r>
              <a:rPr lang="en-US" altLang="ko-KR" sz="1600" dirty="0"/>
              <a:t>="200dp"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android:src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drawable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starry_night</a:t>
            </a:r>
            <a:r>
              <a:rPr lang="en-US" altLang="ko-KR" sz="1600" dirty="0"/>
              <a:t>" /&gt;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&lt;</a:t>
            </a:r>
            <a:r>
              <a:rPr lang="en-US" altLang="ko-KR" sz="1600" dirty="0" err="1"/>
              <a:t>TextView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="@string/desc01"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android:textColor</a:t>
            </a:r>
            <a:r>
              <a:rPr lang="en-US" altLang="ko-KR" sz="1600" dirty="0"/>
              <a:t>="#61380B"</a:t>
            </a:r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android:textSize</a:t>
            </a:r>
            <a:r>
              <a:rPr lang="en-US" altLang="ko-KR" sz="1600" dirty="0"/>
              <a:t>="15sp" /&gt;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096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956</Words>
  <Application>Microsoft Office PowerPoint</Application>
  <PresentationFormat>와이드스크린</PresentationFormat>
  <Paragraphs>194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나눔고딕</vt:lpstr>
      <vt:lpstr>맑은 고딕</vt:lpstr>
      <vt:lpstr>Arial</vt:lpstr>
      <vt:lpstr>Tahoma</vt:lpstr>
      <vt:lpstr>Wingdings</vt:lpstr>
      <vt:lpstr>Office 테마</vt:lpstr>
      <vt:lpstr>제31강 간단한 액티비티 처리(1)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Administrator</cp:lastModifiedBy>
  <cp:revision>60</cp:revision>
  <dcterms:created xsi:type="dcterms:W3CDTF">2020-05-09T07:40:47Z</dcterms:created>
  <dcterms:modified xsi:type="dcterms:W3CDTF">2023-05-07T10:57:52Z</dcterms:modified>
</cp:coreProperties>
</file>